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358" r:id="rId5"/>
    <p:sldId id="360" r:id="rId6"/>
    <p:sldId id="359" r:id="rId7"/>
    <p:sldId id="357" r:id="rId8"/>
  </p:sldIdLst>
  <p:sldSz cx="9144000" cy="5143500" type="screen16x9"/>
  <p:notesSz cx="7104063" cy="10234613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9">
          <p15:clr>
            <a:srgbClr val="A4A3A4"/>
          </p15:clr>
        </p15:guide>
        <p15:guide id="2" orient="horz" pos="2001">
          <p15:clr>
            <a:srgbClr val="A4A3A4"/>
          </p15:clr>
        </p15:guide>
        <p15:guide id="3" orient="horz" pos="557">
          <p15:clr>
            <a:srgbClr val="A4A3A4"/>
          </p15:clr>
        </p15:guide>
        <p15:guide id="4" pos="3826">
          <p15:clr>
            <a:srgbClr val="A4A3A4"/>
          </p15:clr>
        </p15:guide>
        <p15:guide id="5" pos="266">
          <p15:clr>
            <a:srgbClr val="A4A3A4"/>
          </p15:clr>
        </p15:guide>
        <p15:guide id="6" pos="615">
          <p15:clr>
            <a:srgbClr val="A4A3A4"/>
          </p15:clr>
        </p15:guide>
        <p15:guide id="7" pos="58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075"/>
    <a:srgbClr val="8CC79A"/>
    <a:srgbClr val="EDEDED"/>
    <a:srgbClr val="DADADA"/>
    <a:srgbClr val="878787"/>
    <a:srgbClr val="575757"/>
    <a:srgbClr val="0A5763"/>
    <a:srgbClr val="4F8FA8"/>
    <a:srgbClr val="A3D6D4"/>
    <a:srgbClr val="8CC7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Format med tema 2 - dekorfärg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Format med tema 1 - dekorfär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Format med tema 1 - dekorfär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Format med tema 1 - dekorfär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7292A2E-F333-43FB-9621-5CBBE7FDCDCB}" styleName="Ljust format 2 - Dekorfär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llanmörkt format 1 - Dekorfär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Mörkt format 2 - Dekorfärg 3/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Mörkt forma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929F9F4-4A8F-4326-A1B4-22849713DDAB}" styleName="Mörkt format 1 - Dekorfärg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Ljust format 2 - Dekorfärg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269D01E-BC32-4049-B463-5C60D7B0CCD2}" styleName="Format med tema 2 - dekorfär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Mellanmörkt format 1 - Dekorfär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Ljust format 3 - Dekorfär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57" autoAdjust="0"/>
  </p:normalViewPr>
  <p:slideViewPr>
    <p:cSldViewPr snapToGrid="0" showGuides="1">
      <p:cViewPr varScale="1">
        <p:scale>
          <a:sx n="122" d="100"/>
          <a:sy n="122" d="100"/>
        </p:scale>
        <p:origin x="538" y="86"/>
      </p:cViewPr>
      <p:guideLst>
        <p:guide orient="horz" pos="269"/>
        <p:guide orient="horz" pos="2001"/>
        <p:guide orient="horz" pos="557"/>
        <p:guide pos="3826"/>
        <p:guide pos="266"/>
        <p:guide pos="615"/>
        <p:guide pos="581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62" d="100"/>
          <a:sy n="162" d="100"/>
        </p:scale>
        <p:origin x="666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ttie Ektander" userId="237d7040-4f81-456a-aee6-4aefd1a3f525" providerId="ADAL" clId="{1B780902-E97B-421F-ADD8-65A5094C0610}"/>
    <pc:docChg chg="custSel modSld sldOrd">
      <pc:chgData name="Lottie Ektander" userId="237d7040-4f81-456a-aee6-4aefd1a3f525" providerId="ADAL" clId="{1B780902-E97B-421F-ADD8-65A5094C0610}" dt="2024-02-14T13:16:52.681" v="50" actId="1076"/>
      <pc:docMkLst>
        <pc:docMk/>
      </pc:docMkLst>
      <pc:sldChg chg="ord">
        <pc:chgData name="Lottie Ektander" userId="237d7040-4f81-456a-aee6-4aefd1a3f525" providerId="ADAL" clId="{1B780902-E97B-421F-ADD8-65A5094C0610}" dt="2024-02-14T13:12:46.217" v="3"/>
        <pc:sldMkLst>
          <pc:docMk/>
          <pc:sldMk cId="3082420743" sldId="357"/>
        </pc:sldMkLst>
      </pc:sldChg>
      <pc:sldChg chg="delSp modSp mod">
        <pc:chgData name="Lottie Ektander" userId="237d7040-4f81-456a-aee6-4aefd1a3f525" providerId="ADAL" clId="{1B780902-E97B-421F-ADD8-65A5094C0610}" dt="2024-02-14T13:16:52.681" v="50" actId="1076"/>
        <pc:sldMkLst>
          <pc:docMk/>
          <pc:sldMk cId="3576024296" sldId="358"/>
        </pc:sldMkLst>
        <pc:spChg chg="del">
          <ac:chgData name="Lottie Ektander" userId="237d7040-4f81-456a-aee6-4aefd1a3f525" providerId="ADAL" clId="{1B780902-E97B-421F-ADD8-65A5094C0610}" dt="2024-02-14T13:13:05.163" v="21" actId="478"/>
          <ac:spMkLst>
            <pc:docMk/>
            <pc:sldMk cId="3576024296" sldId="358"/>
            <ac:spMk id="3" creationId="{3997DD9B-525A-4889-83AE-9FD877154721}"/>
          </ac:spMkLst>
        </pc:spChg>
        <pc:graphicFrameChg chg="mod modGraphic">
          <ac:chgData name="Lottie Ektander" userId="237d7040-4f81-456a-aee6-4aefd1a3f525" providerId="ADAL" clId="{1B780902-E97B-421F-ADD8-65A5094C0610}" dt="2024-02-14T13:16:52.681" v="50" actId="1076"/>
          <ac:graphicFrameMkLst>
            <pc:docMk/>
            <pc:sldMk cId="3576024296" sldId="358"/>
            <ac:graphicFrameMk id="4" creationId="{316AEA3B-EFE8-45B4-A98E-8C61EB7F6A06}"/>
          </ac:graphicFrameMkLst>
        </pc:graphicFrameChg>
      </pc:sldChg>
      <pc:sldChg chg="ord">
        <pc:chgData name="Lottie Ektander" userId="237d7040-4f81-456a-aee6-4aefd1a3f525" providerId="ADAL" clId="{1B780902-E97B-421F-ADD8-65A5094C0610}" dt="2024-02-14T13:12:43.948" v="1"/>
        <pc:sldMkLst>
          <pc:docMk/>
          <pc:sldMk cId="3525468774" sldId="359"/>
        </pc:sldMkLst>
      </pc:sldChg>
      <pc:sldChg chg="delSp modSp mod">
        <pc:chgData name="Lottie Ektander" userId="237d7040-4f81-456a-aee6-4aefd1a3f525" providerId="ADAL" clId="{1B780902-E97B-421F-ADD8-65A5094C0610}" dt="2024-02-14T13:15:43.252" v="29" actId="20577"/>
        <pc:sldMkLst>
          <pc:docMk/>
          <pc:sldMk cId="39728789" sldId="360"/>
        </pc:sldMkLst>
        <pc:spChg chg="del">
          <ac:chgData name="Lottie Ektander" userId="237d7040-4f81-456a-aee6-4aefd1a3f525" providerId="ADAL" clId="{1B780902-E97B-421F-ADD8-65A5094C0610}" dt="2024-02-14T13:13:10.733" v="22" actId="478"/>
          <ac:spMkLst>
            <pc:docMk/>
            <pc:sldMk cId="39728789" sldId="360"/>
            <ac:spMk id="3" creationId="{3997DD9B-525A-4889-83AE-9FD877154721}"/>
          </ac:spMkLst>
        </pc:spChg>
        <pc:graphicFrameChg chg="mod modGraphic">
          <ac:chgData name="Lottie Ektander" userId="237d7040-4f81-456a-aee6-4aefd1a3f525" providerId="ADAL" clId="{1B780902-E97B-421F-ADD8-65A5094C0610}" dt="2024-02-14T13:15:43.252" v="29" actId="20577"/>
          <ac:graphicFrameMkLst>
            <pc:docMk/>
            <pc:sldMk cId="39728789" sldId="360"/>
            <ac:graphicFrameMk id="4" creationId="{316AEA3B-EFE8-45B4-A98E-8C61EB7F6A06}"/>
          </ac:graphicFrameMkLst>
        </pc:graphicFrameChg>
        <pc:graphicFrameChg chg="mod">
          <ac:chgData name="Lottie Ektander" userId="237d7040-4f81-456a-aee6-4aefd1a3f525" providerId="ADAL" clId="{1B780902-E97B-421F-ADD8-65A5094C0610}" dt="2024-02-14T13:15:41.115" v="27" actId="1076"/>
          <ac:graphicFrameMkLst>
            <pc:docMk/>
            <pc:sldMk cId="39728789" sldId="360"/>
            <ac:graphicFrameMk id="5" creationId="{E90B78C4-0624-3605-21EB-F9AA63FDCF20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r">
              <a:defRPr sz="1300"/>
            </a:lvl1pPr>
          </a:lstStyle>
          <a:p>
            <a:fld id="{8557C606-C4A6-314A-A622-1EA267C7F429}" type="datetimeFigureOut">
              <a:rPr lang="en-GB" smtClean="0"/>
              <a:t>14/02/2024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2" y="9721108"/>
            <a:ext cx="3078427" cy="513507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4023993" y="9721108"/>
            <a:ext cx="3078427" cy="513507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r">
              <a:defRPr sz="1300"/>
            </a:lvl1pPr>
          </a:lstStyle>
          <a:p>
            <a:fld id="{B898FC98-836E-CB47-A412-089EA6E90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869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r">
              <a:defRPr sz="1300"/>
            </a:lvl1pPr>
          </a:lstStyle>
          <a:p>
            <a:fld id="{1EB31C7E-CD79-4748-A37C-A81C5296BC27}" type="datetimeFigureOut">
              <a:rPr lang="sv-SE" smtClean="0"/>
              <a:t>2024-02-14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5175"/>
            <a:ext cx="6827837" cy="3840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4" tIns="49526" rIns="99054" bIns="49526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54" tIns="49526" rIns="99054" bIns="49526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r">
              <a:defRPr sz="1300"/>
            </a:lvl1pPr>
          </a:lstStyle>
          <a:p>
            <a:fld id="{E1EEF24F-8588-7F45-9762-1BA3B0B89F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5971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://www.vxa.se/" TargetMode="Externa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hyperlink" Target="http://www.vxa.se/" TargetMode="Externa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xa.se/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BF2F1B8-A634-E948-8618-9AC35C61C3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-7112"/>
            <a:ext cx="4571999" cy="5150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5A1130B7-0D9E-9B4E-ADFD-6816C2A477C5}"/>
              </a:ext>
            </a:extLst>
          </p:cNvPr>
          <p:cNvSpPr/>
          <p:nvPr userDrawn="1"/>
        </p:nvSpPr>
        <p:spPr>
          <a:xfrm>
            <a:off x="4572000" y="0"/>
            <a:ext cx="4571999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86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noFill/>
            </a:endParaRPr>
          </a:p>
        </p:txBody>
      </p:sp>
      <p:pic>
        <p:nvPicPr>
          <p:cNvPr id="4" name="Bildobjekt 3" descr="En bild som visar mörk, ljus&#10;&#10;Automatiskt genererad beskrivning">
            <a:extLst>
              <a:ext uri="{FF2B5EF4-FFF2-40B4-BE49-F238E27FC236}">
                <a16:creationId xmlns:a16="http://schemas.microsoft.com/office/drawing/2014/main" id="{F0AD81F5-BDA5-E346-B83F-AD1D9A87EA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000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0" y="968026"/>
            <a:ext cx="3786322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</a:t>
            </a:r>
            <a:br>
              <a:rPr lang="sv-SE" noProof="0" dirty="0"/>
            </a:br>
            <a:r>
              <a:rPr lang="sv-SE" noProof="0" dirty="0"/>
              <a:t>för att lägga</a:t>
            </a:r>
            <a:br>
              <a:rPr lang="sv-SE" noProof="0" dirty="0"/>
            </a:br>
            <a:r>
              <a:rPr lang="sv-SE" noProof="0" dirty="0"/>
              <a:t>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8000" y="3224826"/>
            <a:ext cx="3402607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25" name="Bildobjekt 24" descr="En bild som visar text, clipart&#10;&#10;Automatiskt genererad beskrivning">
            <a:extLst>
              <a:ext uri="{FF2B5EF4-FFF2-40B4-BE49-F238E27FC236}">
                <a16:creationId xmlns:a16="http://schemas.microsoft.com/office/drawing/2014/main" id="{84A803E6-2941-FB49-B676-127C7E373D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0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8B3B999C-DF4E-8545-8B12-C3C75EFAB265}"/>
              </a:ext>
            </a:extLst>
          </p:cNvPr>
          <p:cNvSpPr/>
          <p:nvPr userDrawn="1"/>
        </p:nvSpPr>
        <p:spPr>
          <a:xfrm>
            <a:off x="-1738994" y="3788229"/>
            <a:ext cx="1548155" cy="1355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1" y="0"/>
            <a:ext cx="4572001" cy="51435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4789169" y="551498"/>
            <a:ext cx="3960383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</a:t>
            </a:r>
            <a:br>
              <a:rPr lang="sv-SE" noProof="0" dirty="0"/>
            </a:br>
            <a:r>
              <a:rPr lang="sv-SE" noProof="0" dirty="0"/>
              <a:t>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916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6B40CAA3-0FFD-1C40-B0C2-3F37E4E768A3}"/>
              </a:ext>
            </a:extLst>
          </p:cNvPr>
          <p:cNvSpPr txBox="1"/>
          <p:nvPr userDrawn="1"/>
        </p:nvSpPr>
        <p:spPr>
          <a:xfrm>
            <a:off x="-1738995" y="3850085"/>
            <a:ext cx="1548156" cy="123110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Innehållssida med utfallande bild: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På dessa behöver man kopiera in grafiska element från mallen för att de ska synas ovanför bilden.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Växas logotyp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Kullen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Sidnumrering</a:t>
            </a:r>
          </a:p>
        </p:txBody>
      </p:sp>
    </p:spTree>
    <p:extLst>
      <p:ext uri="{BB962C8B-B14F-4D97-AF65-F5344CB8AC3E}">
        <p14:creationId xmlns:p14="http://schemas.microsoft.com/office/powerpoint/2010/main" val="180153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00" y="1406524"/>
            <a:ext cx="4212000" cy="25732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9553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916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9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0" y="1406525"/>
            <a:ext cx="4175999" cy="23796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96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1" y="1406525"/>
            <a:ext cx="1955180" cy="22882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8F4EC130-FF7E-2A44-A763-84F8EE8E9E3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769974" y="1406525"/>
            <a:ext cx="1978025" cy="23034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579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vde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92EBBA10-A875-5D41-9E53-52EC0C9266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769587"/>
            <a:ext cx="7798054" cy="127841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2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Kapitelavdelare.</a:t>
            </a:r>
            <a:br>
              <a:rPr lang="sv-SE" noProof="0" dirty="0"/>
            </a:br>
            <a:r>
              <a:rPr lang="sv-SE" noProof="0" dirty="0"/>
              <a:t>Klicka här för att lägga till rubrik.</a:t>
            </a:r>
          </a:p>
        </p:txBody>
      </p:sp>
      <p:sp>
        <p:nvSpPr>
          <p:cNvPr id="9" name="Platshållare för bildnummer 3">
            <a:extLst>
              <a:ext uri="{FF2B5EF4-FFF2-40B4-BE49-F238E27FC236}">
                <a16:creationId xmlns:a16="http://schemas.microsoft.com/office/drawing/2014/main" id="{5C36A0EA-4BEC-F94E-B388-A86B1AED2FB1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tx1"/>
                </a:solidFill>
              </a:rPr>
              <a:t>‹#›</a:t>
            </a:fld>
            <a:endParaRPr lang="sv-SE" sz="700" dirty="0">
              <a:solidFill>
                <a:schemeClr val="tx1"/>
              </a:solidFill>
            </a:endParaRPr>
          </a:p>
        </p:txBody>
      </p:sp>
      <p:pic>
        <p:nvPicPr>
          <p:cNvPr id="10" name="Bildobjekt 9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2C9FC0B-699D-9A4A-8BF2-935A9FEEBF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0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vdelare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C66274D7-0642-CE4A-A5BF-4290088A11D2}"/>
              </a:ext>
            </a:extLst>
          </p:cNvPr>
          <p:cNvSpPr/>
          <p:nvPr userDrawn="1"/>
        </p:nvSpPr>
        <p:spPr>
          <a:xfrm>
            <a:off x="-1722664" y="3486150"/>
            <a:ext cx="1531826" cy="1657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978EA0E-9A03-E84C-86AB-8B9176DEDA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41195"/>
            <a:ext cx="7798054" cy="107721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2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Kapitelavdelare.</a:t>
            </a:r>
            <a:br>
              <a:rPr lang="sv-SE" noProof="0" dirty="0"/>
            </a:br>
            <a:r>
              <a:rPr lang="sv-SE" noProof="0" dirty="0"/>
              <a:t>Klicka här för att lägga till rubrik.</a:t>
            </a:r>
          </a:p>
        </p:txBody>
      </p:sp>
      <p:sp>
        <p:nvSpPr>
          <p:cNvPr id="7" name="Platshållare för bildnummer 3">
            <a:extLst>
              <a:ext uri="{FF2B5EF4-FFF2-40B4-BE49-F238E27FC236}">
                <a16:creationId xmlns:a16="http://schemas.microsoft.com/office/drawing/2014/main" id="{ADF5F3D9-FED7-E546-810C-EA4FFC0C057F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tx1"/>
                </a:solidFill>
              </a:rPr>
              <a:t>‹#›</a:t>
            </a:fld>
            <a:endParaRPr lang="sv-SE" sz="700" dirty="0">
              <a:solidFill>
                <a:schemeClr val="tx1"/>
              </a:solidFill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4A978669-CCF2-5C41-B3F7-F3D5F9CD6E42}"/>
              </a:ext>
            </a:extLst>
          </p:cNvPr>
          <p:cNvSpPr txBox="1"/>
          <p:nvPr userDrawn="1"/>
        </p:nvSpPr>
        <p:spPr>
          <a:xfrm>
            <a:off x="-1722663" y="3548588"/>
            <a:ext cx="1531826" cy="155427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Kapitelavdelare med fullstor bild: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På dessa behöver man kopiera in grafiska element från mallen för att de ska synas ovanför bilden.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Växas logotyp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Sidnumrering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Beroende på vilken bild som används så kan rubrikfärg och placering ev. behöva justeras.</a:t>
            </a:r>
          </a:p>
        </p:txBody>
      </p:sp>
      <p:pic>
        <p:nvPicPr>
          <p:cNvPr id="13" name="Bildobjekt 1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CA072DD3-18CB-EC46-9FCF-307F3A62E6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5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Animerad logotyp med lj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äxa Logo finslip utan swish" descr="Växa Logo finslip utan swish">
            <a:hlinkClick r:id="" action="ppaction://media"/>
            <a:extLst>
              <a:ext uri="{FF2B5EF4-FFF2-40B4-BE49-F238E27FC236}">
                <a16:creationId xmlns:a16="http://schemas.microsoft.com/office/drawing/2014/main" id="{796C50D1-2F30-074B-8396-33724276FA99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0"/>
            <a:ext cx="9144000" cy="5143500"/>
          </a:xfrm>
          <a:prstGeom prst="rect">
            <a:avLst/>
          </a:prstGeom>
          <a:scene3d>
            <a:camera prst="orthographicFront">
              <a:rot lat="0" lon="6000" rev="0"/>
            </a:camera>
            <a:lightRig rig="threePt" dir="t"/>
          </a:scene3d>
        </p:spPr>
      </p:pic>
      <p:grpSp>
        <p:nvGrpSpPr>
          <p:cNvPr id="12" name="Grupp 11">
            <a:extLst>
              <a:ext uri="{FF2B5EF4-FFF2-40B4-BE49-F238E27FC236}">
                <a16:creationId xmlns:a16="http://schemas.microsoft.com/office/drawing/2014/main" id="{9CF4FA35-1012-3E44-AB4E-2D70702C19FE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13" name="Rubrik 21">
              <a:hlinkClick r:id="rId5"/>
              <a:extLst>
                <a:ext uri="{FF2B5EF4-FFF2-40B4-BE49-F238E27FC236}">
                  <a16:creationId xmlns:a16="http://schemas.microsoft.com/office/drawing/2014/main" id="{AF4D2872-EA1C-DB44-BB41-F6995E426AC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14" name="Rubrik 21">
              <a:extLst>
                <a:ext uri="{FF2B5EF4-FFF2-40B4-BE49-F238E27FC236}">
                  <a16:creationId xmlns:a16="http://schemas.microsoft.com/office/drawing/2014/main" id="{510B15BD-3C64-AB42-9E1E-8A7D6929236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672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Animerad logotyp utan lj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axa-logo-a" descr="vaxa-logo-a">
            <a:hlinkClick r:id="" action="ppaction://media"/>
            <a:extLst>
              <a:ext uri="{FF2B5EF4-FFF2-40B4-BE49-F238E27FC236}">
                <a16:creationId xmlns:a16="http://schemas.microsoft.com/office/drawing/2014/main" id="{1AC86E5B-45FE-3E4C-BCEC-9BBEE672732C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3175"/>
            <a:ext cx="9144000" cy="5143500"/>
          </a:xfrm>
          <a:prstGeom prst="rect">
            <a:avLst/>
          </a:prstGeom>
          <a:scene3d>
            <a:camera prst="orthographicFront">
              <a:rot lat="0" lon="6000" rev="0"/>
            </a:camera>
            <a:lightRig rig="threePt" dir="t"/>
          </a:scene3d>
        </p:spPr>
      </p:pic>
      <p:grpSp>
        <p:nvGrpSpPr>
          <p:cNvPr id="20" name="Grupp 19">
            <a:extLst>
              <a:ext uri="{FF2B5EF4-FFF2-40B4-BE49-F238E27FC236}">
                <a16:creationId xmlns:a16="http://schemas.microsoft.com/office/drawing/2014/main" id="{35AB59A6-7D13-0546-9C35-95C62F873344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21" name="Rubrik 21">
              <a:hlinkClick r:id="rId5"/>
              <a:extLst>
                <a:ext uri="{FF2B5EF4-FFF2-40B4-BE49-F238E27FC236}">
                  <a16:creationId xmlns:a16="http://schemas.microsoft.com/office/drawing/2014/main" id="{8108629A-FBBE-174F-9014-61FFE80F05B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22" name="Rubrik 21">
              <a:extLst>
                <a:ext uri="{FF2B5EF4-FFF2-40B4-BE49-F238E27FC236}">
                  <a16:creationId xmlns:a16="http://schemas.microsoft.com/office/drawing/2014/main" id="{C502C6BA-99E2-0943-B269-1B4F07C958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861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Statisk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D3190B3-4B92-DB4D-94C8-DFF02FA097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57400" y="1716382"/>
            <a:ext cx="5029200" cy="944880"/>
          </a:xfrm>
          <a:prstGeom prst="rect">
            <a:avLst/>
          </a:prstGeom>
        </p:spPr>
      </p:pic>
      <p:grpSp>
        <p:nvGrpSpPr>
          <p:cNvPr id="7" name="Grupp 6">
            <a:extLst>
              <a:ext uri="{FF2B5EF4-FFF2-40B4-BE49-F238E27FC236}">
                <a16:creationId xmlns:a16="http://schemas.microsoft.com/office/drawing/2014/main" id="{89BE8778-082B-4146-AA95-6C0CAFD8CC35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4" name="Rubrik 21">
              <a:hlinkClick r:id="rId3"/>
              <a:extLst>
                <a:ext uri="{FF2B5EF4-FFF2-40B4-BE49-F238E27FC236}">
                  <a16:creationId xmlns:a16="http://schemas.microsoft.com/office/drawing/2014/main" id="{B481C3A2-C5C9-8B43-B557-CB77625B3DE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5" name="Rubrik 21">
              <a:extLst>
                <a:ext uri="{FF2B5EF4-FFF2-40B4-BE49-F238E27FC236}">
                  <a16:creationId xmlns:a16="http://schemas.microsoft.com/office/drawing/2014/main" id="{0D88DBE7-2A89-3049-A952-A56AE8C3D76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866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mörk, gem, ljus&#10;&#10;Automatiskt genererad beskrivning">
            <a:extLst>
              <a:ext uri="{FF2B5EF4-FFF2-40B4-BE49-F238E27FC236}">
                <a16:creationId xmlns:a16="http://schemas.microsoft.com/office/drawing/2014/main" id="{C247A331-CA4B-2646-B30B-BD9378CD08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BF2F1B8-A634-E948-8618-9AC35C61C3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-7112"/>
            <a:ext cx="4571999" cy="5150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0" y="968026"/>
            <a:ext cx="3786322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</a:t>
            </a:r>
            <a:br>
              <a:rPr lang="sv-SE" noProof="0" dirty="0"/>
            </a:br>
            <a:r>
              <a:rPr lang="sv-SE" noProof="0" dirty="0"/>
              <a:t>för att lägga</a:t>
            </a:r>
            <a:br>
              <a:rPr lang="sv-SE" noProof="0" dirty="0"/>
            </a:br>
            <a:r>
              <a:rPr lang="sv-SE" noProof="0" dirty="0"/>
              <a:t>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8000" y="3224826"/>
            <a:ext cx="3402607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7D6A9B6F-2473-2A49-BBFC-9F4D52437F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3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812B377-B44C-4A47-8460-C3717088B3EE}"/>
              </a:ext>
            </a:extLst>
          </p:cNvPr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82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noFill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C610256-C2A9-784D-8BB5-336A7C1475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C9220AC-6C21-F04A-8CA5-618AA59026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7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864B87F6-E741-A24A-9152-E9A003A6DF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Bildobjekt 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FB3D75B-B425-A544-BFC6-70B7B3B125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</p:spTree>
    <p:extLst>
      <p:ext uri="{BB962C8B-B14F-4D97-AF65-F5344CB8AC3E}">
        <p14:creationId xmlns:p14="http://schemas.microsoft.com/office/powerpoint/2010/main" val="32950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FB3D75B-B425-A544-BFC6-70B7B3B125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</p:spTree>
    <p:extLst>
      <p:ext uri="{BB962C8B-B14F-4D97-AF65-F5344CB8AC3E}">
        <p14:creationId xmlns:p14="http://schemas.microsoft.com/office/powerpoint/2010/main" val="113919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60000" y="551498"/>
            <a:ext cx="8389554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8" y="1406525"/>
            <a:ext cx="8388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3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8388000" cy="3059113"/>
          </a:xfrm>
          <a:prstGeom prst="rect">
            <a:avLst/>
          </a:prstGeom>
        </p:spPr>
        <p:txBody>
          <a:bodyPr numCol="2"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3" name="Bildobjekt 1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1B6F084F-47BE-F54B-851A-DAA1A8048C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0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AB521378-AD1D-994E-A330-31DAA132C6EA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4751294" y="1406525"/>
            <a:ext cx="3996705" cy="284274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Tx/>
              <a:buNone/>
              <a:defRPr sz="1400"/>
            </a:lvl1pPr>
          </a:lstStyle>
          <a:p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4212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7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abell 2">
            <a:extLst>
              <a:ext uri="{FF2B5EF4-FFF2-40B4-BE49-F238E27FC236}">
                <a16:creationId xmlns:a16="http://schemas.microsoft.com/office/drawing/2014/main" id="{D7959753-A15C-A843-837C-7191A0559C9D}"/>
              </a:ext>
            </a:extLst>
          </p:cNvPr>
          <p:cNvSpPr>
            <a:spLocks noGrp="1"/>
          </p:cNvSpPr>
          <p:nvPr>
            <p:ph type="tbl" sz="quarter" idx="22" hasCustomPrompt="1"/>
          </p:nvPr>
        </p:nvSpPr>
        <p:spPr>
          <a:xfrm>
            <a:off x="4751388" y="1406525"/>
            <a:ext cx="3997325" cy="28432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 dirty="0"/>
              <a:t>Tabell</a:t>
            </a:r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4212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99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7713761-F51F-4446-B1C2-9436413D9576}"/>
              </a:ext>
            </a:extLst>
          </p:cNvPr>
          <p:cNvSpPr/>
          <p:nvPr userDrawn="1"/>
        </p:nvSpPr>
        <p:spPr>
          <a:xfrm>
            <a:off x="-1720082" y="0"/>
            <a:ext cx="1520096" cy="2450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textruta 44">
            <a:extLst>
              <a:ext uri="{FF2B5EF4-FFF2-40B4-BE49-F238E27FC236}">
                <a16:creationId xmlns:a16="http://schemas.microsoft.com/office/drawing/2014/main" id="{5C805AAD-CAF6-A341-AA8C-17FA7790D2A4}"/>
              </a:ext>
            </a:extLst>
          </p:cNvPr>
          <p:cNvSpPr txBox="1"/>
          <p:nvPr userDrawn="1"/>
        </p:nvSpPr>
        <p:spPr>
          <a:xfrm>
            <a:off x="-1720082" y="138111"/>
            <a:ext cx="1615569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Växas färgpalett: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Då Växas alla färger inte får plats i färgbiblioteket i Powerpoint, finns de här nedan att tillgå. Använd pipetten för att få färgkod du önskar använda.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BFF130D6-C82C-2247-BE0D-91691D0A6808}"/>
              </a:ext>
            </a:extLst>
          </p:cNvPr>
          <p:cNvGrpSpPr/>
          <p:nvPr userDrawn="1"/>
        </p:nvGrpSpPr>
        <p:grpSpPr>
          <a:xfrm>
            <a:off x="-1627357" y="1012098"/>
            <a:ext cx="873682" cy="1250721"/>
            <a:chOff x="-1034676" y="0"/>
            <a:chExt cx="873682" cy="1250721"/>
          </a:xfrm>
        </p:grpSpPr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6493999D-9F05-2748-8D93-8DCCFB4148D2}"/>
                </a:ext>
              </a:extLst>
            </p:cNvPr>
            <p:cNvSpPr/>
            <p:nvPr userDrawn="1"/>
          </p:nvSpPr>
          <p:spPr>
            <a:xfrm>
              <a:off x="-1034676" y="534924"/>
              <a:ext cx="176301" cy="176301"/>
            </a:xfrm>
            <a:prstGeom prst="rect">
              <a:avLst/>
            </a:prstGeom>
            <a:solidFill>
              <a:srgbClr val="00A65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13686DD-8B0D-1A4C-869C-6A6FD3640CCF}"/>
                </a:ext>
              </a:extLst>
            </p:cNvPr>
            <p:cNvSpPr/>
            <p:nvPr userDrawn="1"/>
          </p:nvSpPr>
          <p:spPr>
            <a:xfrm>
              <a:off x="-802216" y="534924"/>
              <a:ext cx="176301" cy="176301"/>
            </a:xfrm>
            <a:prstGeom prst="rect">
              <a:avLst/>
            </a:prstGeom>
            <a:solidFill>
              <a:srgbClr val="66BFB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0DE4E95C-9A21-A34B-93E9-CA2CC70BA5AE}"/>
                </a:ext>
              </a:extLst>
            </p:cNvPr>
            <p:cNvSpPr/>
            <p:nvPr userDrawn="1"/>
          </p:nvSpPr>
          <p:spPr>
            <a:xfrm>
              <a:off x="-337295" y="534924"/>
              <a:ext cx="176301" cy="176301"/>
            </a:xfrm>
            <a:prstGeom prst="rect">
              <a:avLst/>
            </a:prstGeom>
            <a:solidFill>
              <a:srgbClr val="0542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277B4C86-9BCB-A24C-89B6-FD0D45A39E59}"/>
                </a:ext>
              </a:extLst>
            </p:cNvPr>
            <p:cNvSpPr/>
            <p:nvPr userDrawn="1"/>
          </p:nvSpPr>
          <p:spPr>
            <a:xfrm>
              <a:off x="-569756" y="534924"/>
              <a:ext cx="176301" cy="176301"/>
            </a:xfrm>
            <a:prstGeom prst="rect">
              <a:avLst/>
            </a:prstGeom>
            <a:solidFill>
              <a:srgbClr val="006B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EDF72AED-07B3-5243-BBEC-B4C893B94DF8}"/>
                </a:ext>
              </a:extLst>
            </p:cNvPr>
            <p:cNvSpPr/>
            <p:nvPr userDrawn="1"/>
          </p:nvSpPr>
          <p:spPr>
            <a:xfrm>
              <a:off x="-1034676" y="306324"/>
              <a:ext cx="176301" cy="176301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28D414F8-BD90-0A41-8F6C-40F34C9D0BFA}"/>
                </a:ext>
              </a:extLst>
            </p:cNvPr>
            <p:cNvSpPr/>
            <p:nvPr userDrawn="1"/>
          </p:nvSpPr>
          <p:spPr>
            <a:xfrm>
              <a:off x="-802216" y="306324"/>
              <a:ext cx="176301" cy="176301"/>
            </a:xfrm>
            <a:prstGeom prst="rect">
              <a:avLst/>
            </a:prstGeom>
            <a:solidFill>
              <a:srgbClr val="4780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7BE38074-C02D-3440-B4F5-271EDAB3E55B}"/>
                </a:ext>
              </a:extLst>
            </p:cNvPr>
            <p:cNvSpPr/>
            <p:nvPr userDrawn="1"/>
          </p:nvSpPr>
          <p:spPr>
            <a:xfrm>
              <a:off x="-337295" y="306324"/>
              <a:ext cx="176301" cy="176301"/>
            </a:xfrm>
            <a:prstGeom prst="rect">
              <a:avLst/>
            </a:prstGeom>
            <a:solidFill>
              <a:srgbClr val="0329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634C349F-C8A3-0A41-819F-EAC8DB55F38B}"/>
                </a:ext>
              </a:extLst>
            </p:cNvPr>
            <p:cNvSpPr/>
            <p:nvPr userDrawn="1"/>
          </p:nvSpPr>
          <p:spPr>
            <a:xfrm>
              <a:off x="-569756" y="306324"/>
              <a:ext cx="176301" cy="176301"/>
            </a:xfrm>
            <a:prstGeom prst="rect">
              <a:avLst/>
            </a:prstGeom>
            <a:solidFill>
              <a:srgbClr val="0040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4" name="Rektangel 63">
              <a:extLst>
                <a:ext uri="{FF2B5EF4-FFF2-40B4-BE49-F238E27FC236}">
                  <a16:creationId xmlns:a16="http://schemas.microsoft.com/office/drawing/2014/main" id="{6665B3A6-5FE4-2048-9802-C653B6F61E95}"/>
                </a:ext>
              </a:extLst>
            </p:cNvPr>
            <p:cNvSpPr/>
            <p:nvPr userDrawn="1"/>
          </p:nvSpPr>
          <p:spPr>
            <a:xfrm>
              <a:off x="-1034676" y="763524"/>
              <a:ext cx="176301" cy="176301"/>
            </a:xfrm>
            <a:prstGeom prst="rect">
              <a:avLst/>
            </a:prstGeom>
            <a:solidFill>
              <a:srgbClr val="8CC79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5" name="Rektangel 64">
              <a:extLst>
                <a:ext uri="{FF2B5EF4-FFF2-40B4-BE49-F238E27FC236}">
                  <a16:creationId xmlns:a16="http://schemas.microsoft.com/office/drawing/2014/main" id="{94F69F69-FEB9-154C-8D5B-9CBB0FE3C864}"/>
                </a:ext>
              </a:extLst>
            </p:cNvPr>
            <p:cNvSpPr/>
            <p:nvPr userDrawn="1"/>
          </p:nvSpPr>
          <p:spPr>
            <a:xfrm>
              <a:off x="-802216" y="763524"/>
              <a:ext cx="176301" cy="176301"/>
            </a:xfrm>
            <a:prstGeom prst="rect">
              <a:avLst/>
            </a:prstGeom>
            <a:solidFill>
              <a:srgbClr val="A3D6D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30BD4347-F06F-6841-9529-8EEC5FD19943}"/>
                </a:ext>
              </a:extLst>
            </p:cNvPr>
            <p:cNvSpPr/>
            <p:nvPr userDrawn="1"/>
          </p:nvSpPr>
          <p:spPr>
            <a:xfrm>
              <a:off x="-337295" y="763524"/>
              <a:ext cx="176301" cy="176301"/>
            </a:xfrm>
            <a:prstGeom prst="rect">
              <a:avLst/>
            </a:prstGeom>
            <a:solidFill>
              <a:srgbClr val="0A57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426C8668-0638-354C-8826-CAF5B5F86AB1}"/>
                </a:ext>
              </a:extLst>
            </p:cNvPr>
            <p:cNvSpPr/>
            <p:nvPr userDrawn="1"/>
          </p:nvSpPr>
          <p:spPr>
            <a:xfrm>
              <a:off x="-569756" y="763524"/>
              <a:ext cx="176301" cy="176301"/>
            </a:xfrm>
            <a:prstGeom prst="rect">
              <a:avLst/>
            </a:prstGeom>
            <a:solidFill>
              <a:srgbClr val="4F8FA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92C6A97B-40EF-4840-97F9-31283641EE14}"/>
                </a:ext>
              </a:extLst>
            </p:cNvPr>
            <p:cNvSpPr/>
            <p:nvPr userDrawn="1"/>
          </p:nvSpPr>
          <p:spPr>
            <a:xfrm>
              <a:off x="-1034676" y="1074420"/>
              <a:ext cx="176301" cy="176301"/>
            </a:xfrm>
            <a:prstGeom prst="rect">
              <a:avLst/>
            </a:prstGeom>
            <a:solidFill>
              <a:srgbClr val="5757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0" name="Rektangel 69">
              <a:extLst>
                <a:ext uri="{FF2B5EF4-FFF2-40B4-BE49-F238E27FC236}">
                  <a16:creationId xmlns:a16="http://schemas.microsoft.com/office/drawing/2014/main" id="{D6C69A12-28A7-B44F-BE1E-44018DCB5DAF}"/>
                </a:ext>
              </a:extLst>
            </p:cNvPr>
            <p:cNvSpPr/>
            <p:nvPr userDrawn="1"/>
          </p:nvSpPr>
          <p:spPr>
            <a:xfrm>
              <a:off x="-802216" y="1074420"/>
              <a:ext cx="176301" cy="176301"/>
            </a:xfrm>
            <a:prstGeom prst="rect">
              <a:avLst/>
            </a:prstGeom>
            <a:solidFill>
              <a:srgbClr val="87878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1" name="Rektangel 70">
              <a:extLst>
                <a:ext uri="{FF2B5EF4-FFF2-40B4-BE49-F238E27FC236}">
                  <a16:creationId xmlns:a16="http://schemas.microsoft.com/office/drawing/2014/main" id="{05A0AD0A-ABE5-7846-A01F-C7B479577D27}"/>
                </a:ext>
              </a:extLst>
            </p:cNvPr>
            <p:cNvSpPr/>
            <p:nvPr userDrawn="1"/>
          </p:nvSpPr>
          <p:spPr>
            <a:xfrm>
              <a:off x="-337295" y="1074420"/>
              <a:ext cx="176301" cy="176301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2" name="Rektangel 71">
              <a:extLst>
                <a:ext uri="{FF2B5EF4-FFF2-40B4-BE49-F238E27FC236}">
                  <a16:creationId xmlns:a16="http://schemas.microsoft.com/office/drawing/2014/main" id="{9296CEFC-12CC-ED44-8B49-600B53530007}"/>
                </a:ext>
              </a:extLst>
            </p:cNvPr>
            <p:cNvSpPr/>
            <p:nvPr userDrawn="1"/>
          </p:nvSpPr>
          <p:spPr>
            <a:xfrm>
              <a:off x="-569756" y="1074420"/>
              <a:ext cx="176301" cy="176301"/>
            </a:xfrm>
            <a:prstGeom prst="rect">
              <a:avLst/>
            </a:prstGeom>
            <a:solidFill>
              <a:srgbClr val="DADAD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4" name="Rektangel 73">
              <a:extLst>
                <a:ext uri="{FF2B5EF4-FFF2-40B4-BE49-F238E27FC236}">
                  <a16:creationId xmlns:a16="http://schemas.microsoft.com/office/drawing/2014/main" id="{911B14E8-D7B5-E045-9A80-7A974C40D6C3}"/>
                </a:ext>
              </a:extLst>
            </p:cNvPr>
            <p:cNvSpPr/>
            <p:nvPr userDrawn="1"/>
          </p:nvSpPr>
          <p:spPr>
            <a:xfrm>
              <a:off x="-1034676" y="0"/>
              <a:ext cx="408760" cy="176301"/>
            </a:xfrm>
            <a:prstGeom prst="rect">
              <a:avLst/>
            </a:prstGeom>
            <a:solidFill>
              <a:srgbClr val="F08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6" name="Rektangel 75">
              <a:extLst>
                <a:ext uri="{FF2B5EF4-FFF2-40B4-BE49-F238E27FC236}">
                  <a16:creationId xmlns:a16="http://schemas.microsoft.com/office/drawing/2014/main" id="{39950730-DED7-0341-B586-A5F5FDB356FF}"/>
                </a:ext>
              </a:extLst>
            </p:cNvPr>
            <p:cNvSpPr/>
            <p:nvPr userDrawn="1"/>
          </p:nvSpPr>
          <p:spPr>
            <a:xfrm>
              <a:off x="-337295" y="0"/>
              <a:ext cx="176301" cy="176301"/>
            </a:xfrm>
            <a:prstGeom prst="rect">
              <a:avLst/>
            </a:prstGeom>
            <a:solidFill>
              <a:srgbClr val="FAB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7" name="Rektangel 76">
              <a:extLst>
                <a:ext uri="{FF2B5EF4-FFF2-40B4-BE49-F238E27FC236}">
                  <a16:creationId xmlns:a16="http://schemas.microsoft.com/office/drawing/2014/main" id="{91BF7E36-12AA-CC46-AF87-03BAD86D8356}"/>
                </a:ext>
              </a:extLst>
            </p:cNvPr>
            <p:cNvSpPr/>
            <p:nvPr userDrawn="1"/>
          </p:nvSpPr>
          <p:spPr>
            <a:xfrm>
              <a:off x="-569756" y="0"/>
              <a:ext cx="176301" cy="176301"/>
            </a:xfrm>
            <a:prstGeom prst="rect">
              <a:avLst/>
            </a:prstGeom>
            <a:solidFill>
              <a:srgbClr val="80030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179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70" r:id="rId2"/>
    <p:sldLayoutId id="2147483756" r:id="rId3"/>
    <p:sldLayoutId id="2147483758" r:id="rId4"/>
    <p:sldLayoutId id="2147483757" r:id="rId5"/>
    <p:sldLayoutId id="2147483765" r:id="rId6"/>
    <p:sldLayoutId id="2147483764" r:id="rId7"/>
    <p:sldLayoutId id="2147483769" r:id="rId8"/>
    <p:sldLayoutId id="2147483774" r:id="rId9"/>
    <p:sldLayoutId id="2147483771" r:id="rId10"/>
    <p:sldLayoutId id="2147483766" r:id="rId11"/>
    <p:sldLayoutId id="2147483772" r:id="rId12"/>
    <p:sldLayoutId id="2147483775" r:id="rId13"/>
    <p:sldLayoutId id="2147483750" r:id="rId14"/>
    <p:sldLayoutId id="2147483751" r:id="rId15"/>
    <p:sldLayoutId id="2147483776" r:id="rId16"/>
    <p:sldLayoutId id="2147483650" r:id="rId17"/>
    <p:sldLayoutId id="2147483773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lnSpc>
          <a:spcPct val="140000"/>
        </a:lnSpc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16AEA3B-EFE8-45B4-A98E-8C61EB7F6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812843"/>
              </p:ext>
            </p:extLst>
          </p:nvPr>
        </p:nvGraphicFramePr>
        <p:xfrm>
          <a:off x="81419" y="9541"/>
          <a:ext cx="8719591" cy="4669064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817592">
                  <a:extLst>
                    <a:ext uri="{9D8B030D-6E8A-4147-A177-3AD203B41FA5}">
                      <a16:colId xmlns:a16="http://schemas.microsoft.com/office/drawing/2014/main" val="1238502380"/>
                    </a:ext>
                  </a:extLst>
                </a:gridCol>
                <a:gridCol w="746333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708014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56972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742628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571175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649759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41238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692280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91584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78304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516062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  <a:gridCol w="553825">
                  <a:extLst>
                    <a:ext uri="{9D8B030D-6E8A-4147-A177-3AD203B41FA5}">
                      <a16:colId xmlns:a16="http://schemas.microsoft.com/office/drawing/2014/main" val="926590557"/>
                    </a:ext>
                  </a:extLst>
                </a:gridCol>
                <a:gridCol w="553825">
                  <a:extLst>
                    <a:ext uri="{9D8B030D-6E8A-4147-A177-3AD203B41FA5}">
                      <a16:colId xmlns:a16="http://schemas.microsoft.com/office/drawing/2014/main" val="3144781395"/>
                    </a:ext>
                  </a:extLst>
                </a:gridCol>
              </a:tblGrid>
              <a:tr h="278966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Tjurfäder i Februari 2024</a:t>
                      </a:r>
                    </a:p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Moderns produktion och exteriör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263988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Morfar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NTM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Födelseland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Mor </a:t>
                      </a:r>
                      <a:r>
                        <a:rPr lang="sv-SE" sz="7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lakt</a:t>
                      </a:r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Genomsn. </a:t>
                      </a:r>
                      <a:r>
                        <a:rPr lang="sv-SE" sz="7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Prod</a:t>
                      </a:r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kg mjölk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Fett %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Protein %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Korshöjd, cm</a:t>
                      </a:r>
                      <a:endParaRPr lang="sv-SE" sz="7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Kropp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Juver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Helhet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4622153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VH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KaratRC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Klim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Deco RC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1 949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503694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Salto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Sunrise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Crownmax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85355710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Sterling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Sunrise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Prosperous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DEU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2604023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Cool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Clapton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Polymer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10 415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3495751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Reflux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Rover PK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Saade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4 061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42840212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Rossi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Rosario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Crown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11 712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96073495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Oswald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Oldfield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Sector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3 489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3917828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Padel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Putur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Bellroy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7 662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9046895"/>
                  </a:ext>
                </a:extLst>
              </a:tr>
              <a:tr h="24713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Rapido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Peak Rainow-ET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Aardema Superfly-ET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DEU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5039085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Samus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Sheik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Prada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12 022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2821629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Liewood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Lustful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Crown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4 955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7679763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Saco PP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SkovlyP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Builder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12 763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6590717"/>
                  </a:ext>
                </a:extLst>
              </a:tr>
              <a:tr h="184702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Sitron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Sunrise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Chilton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0611660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Fauna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Fugleman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Simon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11 970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9577471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Lavamat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Laprice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MarkosP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11 267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5975612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CortPRC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Cartoon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Cassidy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13 927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7450062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Luby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Lexus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Bourbon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12 923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238944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Banzai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Bleech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Rakeem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12 156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0984204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Scooter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Stuart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Raymond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12 164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4103776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Fumo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Funen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Crown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16 005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231188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Lollik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Laurids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Burzaco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10 141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5111977"/>
                  </a:ext>
                </a:extLst>
              </a:tr>
            </a:tbl>
          </a:graphicData>
        </a:graphic>
      </p:graphicFrame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A83AFB23-9244-D82B-D657-2B897E91D0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680840"/>
              </p:ext>
            </p:extLst>
          </p:nvPr>
        </p:nvGraphicFramePr>
        <p:xfrm>
          <a:off x="4571590" y="4952984"/>
          <a:ext cx="3107629" cy="180975"/>
        </p:xfrm>
        <a:graphic>
          <a:graphicData uri="http://schemas.openxmlformats.org/drawingml/2006/table">
            <a:tbl>
              <a:tblPr/>
              <a:tblGrid>
                <a:gridCol w="3107629">
                  <a:extLst>
                    <a:ext uri="{9D8B030D-6E8A-4147-A177-3AD203B41FA5}">
                      <a16:colId xmlns:a16="http://schemas.microsoft.com/office/drawing/2014/main" val="2183912175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88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602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16AEA3B-EFE8-45B4-A98E-8C61EB7F6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26399"/>
              </p:ext>
            </p:extLst>
          </p:nvPr>
        </p:nvGraphicFramePr>
        <p:xfrm>
          <a:off x="160545" y="146583"/>
          <a:ext cx="8822091" cy="9144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865972">
                  <a:extLst>
                    <a:ext uri="{9D8B030D-6E8A-4147-A177-3AD203B41FA5}">
                      <a16:colId xmlns:a16="http://schemas.microsoft.com/office/drawing/2014/main" val="1238502380"/>
                    </a:ext>
                  </a:extLst>
                </a:gridCol>
                <a:gridCol w="716337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716337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63519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751358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577889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657397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47600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700418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98538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83927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522129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  <a:gridCol w="560335">
                  <a:extLst>
                    <a:ext uri="{9D8B030D-6E8A-4147-A177-3AD203B41FA5}">
                      <a16:colId xmlns:a16="http://schemas.microsoft.com/office/drawing/2014/main" val="926590557"/>
                    </a:ext>
                  </a:extLst>
                </a:gridCol>
                <a:gridCol w="560335">
                  <a:extLst>
                    <a:ext uri="{9D8B030D-6E8A-4147-A177-3AD203B41FA5}">
                      <a16:colId xmlns:a16="http://schemas.microsoft.com/office/drawing/2014/main" val="3144781395"/>
                    </a:ext>
                  </a:extLst>
                </a:gridCol>
              </a:tblGrid>
              <a:tr h="197096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Forts. Tjurfäder</a:t>
                      </a:r>
                    </a:p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Moderns produktion och exteriör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22697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Morfar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NTM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Födelseland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Mor </a:t>
                      </a:r>
                      <a:r>
                        <a:rPr lang="sv-SE" sz="7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lakt</a:t>
                      </a:r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Genomsn. </a:t>
                      </a:r>
                      <a:r>
                        <a:rPr lang="sv-SE" sz="7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Prod</a:t>
                      </a:r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kg mjölk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Fett %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Protein %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Korshöjd, cm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Kropp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Juver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Helhet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462215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VH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Sing</a:t>
                      </a:r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 PP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Simba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Stick PP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10 829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503694"/>
                  </a:ext>
                </a:extLst>
              </a:tr>
              <a:tr h="16485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Peace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Peak Perry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GoldEye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11 782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7759579"/>
                  </a:ext>
                </a:extLst>
              </a:tr>
            </a:tbl>
          </a:graphicData>
        </a:graphic>
      </p:graphicFrame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E90B78C4-0624-3605-21EB-F9AA63FDCF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027468"/>
              </p:ext>
            </p:extLst>
          </p:nvPr>
        </p:nvGraphicFramePr>
        <p:xfrm>
          <a:off x="4115975" y="1166004"/>
          <a:ext cx="3107629" cy="173221"/>
        </p:xfrm>
        <a:graphic>
          <a:graphicData uri="http://schemas.openxmlformats.org/drawingml/2006/table">
            <a:tbl>
              <a:tblPr/>
              <a:tblGrid>
                <a:gridCol w="3107629">
                  <a:extLst>
                    <a:ext uri="{9D8B030D-6E8A-4147-A177-3AD203B41FA5}">
                      <a16:colId xmlns:a16="http://schemas.microsoft.com/office/drawing/2014/main" val="2183912175"/>
                    </a:ext>
                  </a:extLst>
                </a:gridCol>
              </a:tblGrid>
              <a:tr h="173221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88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2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16AEA3B-EFE8-45B4-A98E-8C61EB7F6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463462"/>
              </p:ext>
            </p:extLst>
          </p:nvPr>
        </p:nvGraphicFramePr>
        <p:xfrm>
          <a:off x="160954" y="46375"/>
          <a:ext cx="8822091" cy="468230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827203">
                  <a:extLst>
                    <a:ext uri="{9D8B030D-6E8A-4147-A177-3AD203B41FA5}">
                      <a16:colId xmlns:a16="http://schemas.microsoft.com/office/drawing/2014/main" val="1238502380"/>
                    </a:ext>
                  </a:extLst>
                </a:gridCol>
                <a:gridCol w="755106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774878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04978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751358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577889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657397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47600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700418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98538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83927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522129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  <a:gridCol w="560335">
                  <a:extLst>
                    <a:ext uri="{9D8B030D-6E8A-4147-A177-3AD203B41FA5}">
                      <a16:colId xmlns:a16="http://schemas.microsoft.com/office/drawing/2014/main" val="926590557"/>
                    </a:ext>
                  </a:extLst>
                </a:gridCol>
                <a:gridCol w="560335">
                  <a:extLst>
                    <a:ext uri="{9D8B030D-6E8A-4147-A177-3AD203B41FA5}">
                      <a16:colId xmlns:a16="http://schemas.microsoft.com/office/drawing/2014/main" val="3144781395"/>
                    </a:ext>
                  </a:extLst>
                </a:gridCol>
              </a:tblGrid>
              <a:tr h="197096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Tjurfäder i November 23</a:t>
                      </a:r>
                    </a:p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Moderns produktion och exteriör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22697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Morfar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NTM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Födelseland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Mor </a:t>
                      </a:r>
                      <a:r>
                        <a:rPr lang="sv-SE" sz="7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lakt</a:t>
                      </a:r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Genomsn. </a:t>
                      </a:r>
                      <a:r>
                        <a:rPr lang="sv-SE" sz="7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Prod</a:t>
                      </a:r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kg mjölk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Fett %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Protein %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Korshöjd, cm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Kropp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Juver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Helhet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462215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Sterling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Sunrise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Progerous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 DEU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50369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Sweet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Swish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Hotspot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13 774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0686038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Rahim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Rover PK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Crown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260402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Lupin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Lega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Sector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8 366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3495751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Rains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Ridercup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Chilton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42840212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Laust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Larsson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Laval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13 893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96073495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Rapido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Peak Rainow-ET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Aardema</a:t>
                      </a:r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Superfly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 DEU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3917828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Salto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Sunrise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Crownmax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9046895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Cool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Clapton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Polymer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9 410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5039085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Lumino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Lexus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Boytoy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7 307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2821629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Liewood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Lustful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Crown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767976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FawkesP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Freewood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Simon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8 486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6590717"/>
                  </a:ext>
                </a:extLst>
              </a:tr>
              <a:tr h="187932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Lavamat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Laprice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MarkosP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11 140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0611660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Sitron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Sunrise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Chilton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9577471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Hydro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Hoover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Semino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12 010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5975612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Saco PP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SkovlyP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Builder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11 889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7450062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Starwar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Star P RDC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Rio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23894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Hambor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Hjalte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Ranger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12 601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098420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SavorPP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SovranP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Slatt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13 406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4103776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Banzai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Bleech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Rakeem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11 645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231188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Sable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SovranP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Laval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5 873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5111977"/>
                  </a:ext>
                </a:extLst>
              </a:tr>
            </a:tbl>
          </a:graphicData>
        </a:graphic>
      </p:graphicFrame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A83AFB23-9244-D82B-D657-2B897E91D0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764607"/>
              </p:ext>
            </p:extLst>
          </p:nvPr>
        </p:nvGraphicFramePr>
        <p:xfrm>
          <a:off x="4066375" y="4962525"/>
          <a:ext cx="3107629" cy="180975"/>
        </p:xfrm>
        <a:graphic>
          <a:graphicData uri="http://schemas.openxmlformats.org/drawingml/2006/table">
            <a:tbl>
              <a:tblPr/>
              <a:tblGrid>
                <a:gridCol w="3107629">
                  <a:extLst>
                    <a:ext uri="{9D8B030D-6E8A-4147-A177-3AD203B41FA5}">
                      <a16:colId xmlns:a16="http://schemas.microsoft.com/office/drawing/2014/main" val="2183912175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88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546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16AEA3B-EFE8-45B4-A98E-8C61EB7F6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496940"/>
              </p:ext>
            </p:extLst>
          </p:nvPr>
        </p:nvGraphicFramePr>
        <p:xfrm>
          <a:off x="160545" y="146583"/>
          <a:ext cx="8822091" cy="193212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865972">
                  <a:extLst>
                    <a:ext uri="{9D8B030D-6E8A-4147-A177-3AD203B41FA5}">
                      <a16:colId xmlns:a16="http://schemas.microsoft.com/office/drawing/2014/main" val="1238502380"/>
                    </a:ext>
                  </a:extLst>
                </a:gridCol>
                <a:gridCol w="716337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716337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63519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751358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577889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657397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47600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700418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98538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83927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522129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  <a:gridCol w="560335">
                  <a:extLst>
                    <a:ext uri="{9D8B030D-6E8A-4147-A177-3AD203B41FA5}">
                      <a16:colId xmlns:a16="http://schemas.microsoft.com/office/drawing/2014/main" val="926590557"/>
                    </a:ext>
                  </a:extLst>
                </a:gridCol>
                <a:gridCol w="560335">
                  <a:extLst>
                    <a:ext uri="{9D8B030D-6E8A-4147-A177-3AD203B41FA5}">
                      <a16:colId xmlns:a16="http://schemas.microsoft.com/office/drawing/2014/main" val="3144781395"/>
                    </a:ext>
                  </a:extLst>
                </a:gridCol>
              </a:tblGrid>
              <a:tr h="197096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Forts. Tjurfäder</a:t>
                      </a:r>
                    </a:p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Moderns produktion och exteriör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22697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Morfar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NTM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Födelseland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Mor </a:t>
                      </a:r>
                      <a:r>
                        <a:rPr lang="sv-SE" sz="7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lakt</a:t>
                      </a:r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Genomsn. </a:t>
                      </a:r>
                      <a:r>
                        <a:rPr lang="sv-SE" sz="7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Prod</a:t>
                      </a:r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kg mjölk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Fett %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Protein %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Korshöjd, cm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Kropp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Juver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Helhet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462215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VH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Fumo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Funen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Crown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15 020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50369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Bayline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Beachboy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Gigabite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7759579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Scooter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Stuart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Raymond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12 148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7512115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Pergo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Pompadour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Aragon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14 113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69154556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Mulan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Mahomes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Simon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8 486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00171541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Peace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Peak Perry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GoldEye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11 147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4265901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FatumaP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Foreman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Simon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8 486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057311"/>
                  </a:ext>
                </a:extLst>
              </a:tr>
            </a:tbl>
          </a:graphicData>
        </a:graphic>
      </p:graphicFrame>
      <p:sp>
        <p:nvSpPr>
          <p:cNvPr id="3" name="textruta 2">
            <a:extLst>
              <a:ext uri="{FF2B5EF4-FFF2-40B4-BE49-F238E27FC236}">
                <a16:creationId xmlns:a16="http://schemas.microsoft.com/office/drawing/2014/main" id="{3997DD9B-525A-4889-83AE-9FD877154721}"/>
              </a:ext>
            </a:extLst>
          </p:cNvPr>
          <p:cNvSpPr txBox="1"/>
          <p:nvPr/>
        </p:nvSpPr>
        <p:spPr>
          <a:xfrm>
            <a:off x="0" y="4943445"/>
            <a:ext cx="1754841" cy="20005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700" dirty="0"/>
              <a:t>November 2023</a:t>
            </a:r>
          </a:p>
        </p:txBody>
      </p:sp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E90B78C4-0624-3605-21EB-F9AA63FDCF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941752"/>
              </p:ext>
            </p:extLst>
          </p:nvPr>
        </p:nvGraphicFramePr>
        <p:xfrm>
          <a:off x="4218060" y="2197702"/>
          <a:ext cx="3107629" cy="173221"/>
        </p:xfrm>
        <a:graphic>
          <a:graphicData uri="http://schemas.openxmlformats.org/drawingml/2006/table">
            <a:tbl>
              <a:tblPr/>
              <a:tblGrid>
                <a:gridCol w="3107629">
                  <a:extLst>
                    <a:ext uri="{9D8B030D-6E8A-4147-A177-3AD203B41FA5}">
                      <a16:colId xmlns:a16="http://schemas.microsoft.com/office/drawing/2014/main" val="2183912175"/>
                    </a:ext>
                  </a:extLst>
                </a:gridCol>
              </a:tblGrid>
              <a:tr h="173221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88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242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AXA-Presentation_Template_21">
  <a:themeElements>
    <a:clrScheme name="Växa 2021">
      <a:dk1>
        <a:srgbClr val="575757"/>
      </a:dk1>
      <a:lt1>
        <a:srgbClr val="FFFFFF"/>
      </a:lt1>
      <a:dk2>
        <a:srgbClr val="F08A00"/>
      </a:dk2>
      <a:lt2>
        <a:srgbClr val="800303"/>
      </a:lt2>
      <a:accent1>
        <a:srgbClr val="FABA00"/>
      </a:accent1>
      <a:accent2>
        <a:srgbClr val="00A65C"/>
      </a:accent2>
      <a:accent3>
        <a:srgbClr val="66BFB5"/>
      </a:accent3>
      <a:accent4>
        <a:srgbClr val="006B85"/>
      </a:accent4>
      <a:accent5>
        <a:srgbClr val="054157"/>
      </a:accent5>
      <a:accent6>
        <a:srgbClr val="000000"/>
      </a:accent6>
      <a:hlink>
        <a:srgbClr val="0563C1"/>
      </a:hlink>
      <a:folHlink>
        <a:srgbClr val="954F7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 algn="l">
          <a:defRPr sz="70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axa_Presentation_Mall_2021_FINAL" id="{5EC76DB8-985A-4DB5-9D4C-E4E36778B1C8}" vid="{D5A6D22A-5CBD-4CC4-8BF0-5FF8A7F6D16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9A641ABDCA57A40A1B853BF66D4E7F6" ma:contentTypeVersion="14" ma:contentTypeDescription="Skapa ett nytt dokument." ma:contentTypeScope="" ma:versionID="dc1f2603db3c17ab84e4884931523173">
  <xsd:schema xmlns:xsd="http://www.w3.org/2001/XMLSchema" xmlns:xs="http://www.w3.org/2001/XMLSchema" xmlns:p="http://schemas.microsoft.com/office/2006/metadata/properties" xmlns:ns3="3e49f621-4925-4cfc-8cf2-e9372e9dcac1" xmlns:ns4="9c01dfa8-b2d6-42b3-9663-575dc410e43a" targetNamespace="http://schemas.microsoft.com/office/2006/metadata/properties" ma:root="true" ma:fieldsID="651ed82b109577818555e9ffc28b3df7" ns3:_="" ns4:_="">
    <xsd:import namespace="3e49f621-4925-4cfc-8cf2-e9372e9dcac1"/>
    <xsd:import namespace="9c01dfa8-b2d6-42b3-9663-575dc410e43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49f621-4925-4cfc-8cf2-e9372e9dca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01dfa8-b2d6-42b3-9663-575dc410e43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F0ECF1-DA92-4C1E-BEA0-CFFD69DD16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49f621-4925-4cfc-8cf2-e9372e9dcac1"/>
    <ds:schemaRef ds:uri="9c01dfa8-b2d6-42b3-9663-575dc410e4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3AB5F0-8F8D-4358-B296-030D8FBC7BD2}">
  <ds:schemaRefs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  <ds:schemaRef ds:uri="9c01dfa8-b2d6-42b3-9663-575dc410e43a"/>
    <ds:schemaRef ds:uri="3e49f621-4925-4cfc-8cf2-e9372e9dcac1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D6CC9BE-35C2-4AC4-9125-AC52B3019F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Vxa_Presentation_Mall_v1</Template>
  <TotalTime>2761</TotalTime>
  <Words>1066</Words>
  <Application>Microsoft Office PowerPoint</Application>
  <PresentationFormat>Bildspel på skärmen (16:9)</PresentationFormat>
  <Paragraphs>787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7" baseType="lpstr">
      <vt:lpstr>Arial</vt:lpstr>
      <vt:lpstr>Calibri</vt:lpstr>
      <vt:lpstr>VAXA-Presentation_Template_21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 consectetur.</dc:title>
  <dc:creator>Karolin Björklund</dc:creator>
  <cp:lastModifiedBy>Lottie Ektander</cp:lastModifiedBy>
  <cp:revision>22</cp:revision>
  <cp:lastPrinted>2022-02-10T11:10:24Z</cp:lastPrinted>
  <dcterms:created xsi:type="dcterms:W3CDTF">2022-02-08T16:42:41Z</dcterms:created>
  <dcterms:modified xsi:type="dcterms:W3CDTF">2024-02-14T13:16:59Z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0x01010049A641ABDCA57A40A1B853BF66D4E7F6</vt:lpwstr>
  </property>
</Properties>
</file>